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57" r:id="rId3"/>
    <p:sldId id="271" r:id="rId4"/>
    <p:sldId id="258" r:id="rId5"/>
    <p:sldId id="259" r:id="rId6"/>
    <p:sldId id="260" r:id="rId7"/>
    <p:sldId id="261" r:id="rId8"/>
    <p:sldId id="262" r:id="rId9"/>
    <p:sldId id="263" r:id="rId10"/>
    <p:sldId id="265" r:id="rId11"/>
    <p:sldId id="264" r:id="rId12"/>
    <p:sldId id="266" r:id="rId13"/>
    <p:sldId id="267" r:id="rId14"/>
    <p:sldId id="268" r:id="rId15"/>
    <p:sldId id="269" r:id="rId16"/>
    <p:sldId id="270" r:id="rId17"/>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galloway2715@gmail.com" initials="m" lastIdx="1" clrIdx="0">
    <p:extLst>
      <p:ext uri="{19B8F6BF-5375-455C-9EA6-DF929625EA0E}">
        <p15:presenceInfo xmlns:p15="http://schemas.microsoft.com/office/powerpoint/2012/main" userId="dc0b1c28089faa8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C23F9D3-FB1B-5788-0D7C-FBCB0DACD23D}"/>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A257347F-448C-9692-187B-47B0AAC7BF62}"/>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10/9/2022 am</a:t>
            </a:r>
          </a:p>
        </p:txBody>
      </p:sp>
      <p:sp>
        <p:nvSpPr>
          <p:cNvPr id="4" name="Footer Placeholder 3">
            <a:extLst>
              <a:ext uri="{FF2B5EF4-FFF2-40B4-BE49-F238E27FC236}">
                <a16:creationId xmlns:a16="http://schemas.microsoft.com/office/drawing/2014/main" id="{42BD7D6D-5AAE-591B-E3DE-CFED4BF5F0B1}"/>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945FFA40-B0BA-A800-497C-85F0E3F8E9F9}"/>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C5DB1302-474B-4758-B16F-F823E81A64BF}"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032006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10/9/2022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EEFCDB94-BD3C-4A52-A97D-90EB36F7D6C6}" type="slidenum">
              <a:rPr lang="en-US" smtClean="0"/>
              <a:t>‹#›</a:t>
            </a:fld>
            <a:endParaRPr lang="en-US"/>
          </a:p>
        </p:txBody>
      </p:sp>
    </p:spTree>
    <p:extLst>
      <p:ext uri="{BB962C8B-B14F-4D97-AF65-F5344CB8AC3E}">
        <p14:creationId xmlns:p14="http://schemas.microsoft.com/office/powerpoint/2010/main" val="4898389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CC5E25-E0CC-444D-9C70-641186D322D2}" type="datetimeFigureOut">
              <a:rPr lang="en-US" smtClean="0"/>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29AF8-CF51-4915-95FB-7D5A2D810F9A}" type="slidenum">
              <a:rPr lang="en-US" smtClean="0"/>
              <a:t>‹#›</a:t>
            </a:fld>
            <a:endParaRPr lang="en-US"/>
          </a:p>
        </p:txBody>
      </p:sp>
    </p:spTree>
    <p:extLst>
      <p:ext uri="{BB962C8B-B14F-4D97-AF65-F5344CB8AC3E}">
        <p14:creationId xmlns:p14="http://schemas.microsoft.com/office/powerpoint/2010/main" val="1424574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CC5E25-E0CC-444D-9C70-641186D322D2}" type="datetimeFigureOut">
              <a:rPr lang="en-US" smtClean="0"/>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29AF8-CF51-4915-95FB-7D5A2D810F9A}" type="slidenum">
              <a:rPr lang="en-US" smtClean="0"/>
              <a:t>‹#›</a:t>
            </a:fld>
            <a:endParaRPr lang="en-US"/>
          </a:p>
        </p:txBody>
      </p:sp>
    </p:spTree>
    <p:extLst>
      <p:ext uri="{BB962C8B-B14F-4D97-AF65-F5344CB8AC3E}">
        <p14:creationId xmlns:p14="http://schemas.microsoft.com/office/powerpoint/2010/main" val="368931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CC5E25-E0CC-444D-9C70-641186D322D2}" type="datetimeFigureOut">
              <a:rPr lang="en-US" smtClean="0"/>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29AF8-CF51-4915-95FB-7D5A2D810F9A}" type="slidenum">
              <a:rPr lang="en-US" smtClean="0"/>
              <a:t>‹#›</a:t>
            </a:fld>
            <a:endParaRPr lang="en-US"/>
          </a:p>
        </p:txBody>
      </p:sp>
    </p:spTree>
    <p:extLst>
      <p:ext uri="{BB962C8B-B14F-4D97-AF65-F5344CB8AC3E}">
        <p14:creationId xmlns:p14="http://schemas.microsoft.com/office/powerpoint/2010/main" val="2685973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CC5E25-E0CC-444D-9C70-641186D322D2}" type="datetimeFigureOut">
              <a:rPr lang="en-US" smtClean="0"/>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29AF8-CF51-4915-95FB-7D5A2D810F9A}" type="slidenum">
              <a:rPr lang="en-US" smtClean="0"/>
              <a:t>‹#›</a:t>
            </a:fld>
            <a:endParaRPr lang="en-US"/>
          </a:p>
        </p:txBody>
      </p:sp>
    </p:spTree>
    <p:extLst>
      <p:ext uri="{BB962C8B-B14F-4D97-AF65-F5344CB8AC3E}">
        <p14:creationId xmlns:p14="http://schemas.microsoft.com/office/powerpoint/2010/main" val="896432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CC5E25-E0CC-444D-9C70-641186D322D2}" type="datetimeFigureOut">
              <a:rPr lang="en-US" smtClean="0"/>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29AF8-CF51-4915-95FB-7D5A2D810F9A}" type="slidenum">
              <a:rPr lang="en-US" smtClean="0"/>
              <a:t>‹#›</a:t>
            </a:fld>
            <a:endParaRPr lang="en-US"/>
          </a:p>
        </p:txBody>
      </p:sp>
    </p:spTree>
    <p:extLst>
      <p:ext uri="{BB962C8B-B14F-4D97-AF65-F5344CB8AC3E}">
        <p14:creationId xmlns:p14="http://schemas.microsoft.com/office/powerpoint/2010/main" val="1693712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CC5E25-E0CC-444D-9C70-641186D322D2}" type="datetimeFigureOut">
              <a:rPr lang="en-US" smtClean="0"/>
              <a:t>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529AF8-CF51-4915-95FB-7D5A2D810F9A}" type="slidenum">
              <a:rPr lang="en-US" smtClean="0"/>
              <a:t>‹#›</a:t>
            </a:fld>
            <a:endParaRPr lang="en-US"/>
          </a:p>
        </p:txBody>
      </p:sp>
    </p:spTree>
    <p:extLst>
      <p:ext uri="{BB962C8B-B14F-4D97-AF65-F5344CB8AC3E}">
        <p14:creationId xmlns:p14="http://schemas.microsoft.com/office/powerpoint/2010/main" val="2201796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CC5E25-E0CC-444D-9C70-641186D322D2}" type="datetimeFigureOut">
              <a:rPr lang="en-US" smtClean="0"/>
              <a:t>10/9/2022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529AF8-CF51-4915-95FB-7D5A2D810F9A}" type="slidenum">
              <a:rPr lang="en-US" smtClean="0"/>
              <a:t>‹#›</a:t>
            </a:fld>
            <a:endParaRPr lang="en-US"/>
          </a:p>
        </p:txBody>
      </p:sp>
    </p:spTree>
    <p:extLst>
      <p:ext uri="{BB962C8B-B14F-4D97-AF65-F5344CB8AC3E}">
        <p14:creationId xmlns:p14="http://schemas.microsoft.com/office/powerpoint/2010/main" val="2438980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CC5E25-E0CC-444D-9C70-641186D322D2}" type="datetimeFigureOut">
              <a:rPr lang="en-US" smtClean="0"/>
              <a:t>10/9/2022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529AF8-CF51-4915-95FB-7D5A2D810F9A}" type="slidenum">
              <a:rPr lang="en-US" smtClean="0"/>
              <a:t>‹#›</a:t>
            </a:fld>
            <a:endParaRPr lang="en-US"/>
          </a:p>
        </p:txBody>
      </p:sp>
    </p:spTree>
    <p:extLst>
      <p:ext uri="{BB962C8B-B14F-4D97-AF65-F5344CB8AC3E}">
        <p14:creationId xmlns:p14="http://schemas.microsoft.com/office/powerpoint/2010/main" val="3435890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CC5E25-E0CC-444D-9C70-641186D322D2}" type="datetimeFigureOut">
              <a:rPr lang="en-US" smtClean="0"/>
              <a:t>10/9/2022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529AF8-CF51-4915-95FB-7D5A2D810F9A}" type="slidenum">
              <a:rPr lang="en-US" smtClean="0"/>
              <a:t>‹#›</a:t>
            </a:fld>
            <a:endParaRPr lang="en-US"/>
          </a:p>
        </p:txBody>
      </p:sp>
    </p:spTree>
    <p:extLst>
      <p:ext uri="{BB962C8B-B14F-4D97-AF65-F5344CB8AC3E}">
        <p14:creationId xmlns:p14="http://schemas.microsoft.com/office/powerpoint/2010/main" val="1971769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CC5E25-E0CC-444D-9C70-641186D322D2}" type="datetimeFigureOut">
              <a:rPr lang="en-US" smtClean="0"/>
              <a:t>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529AF8-CF51-4915-95FB-7D5A2D810F9A}" type="slidenum">
              <a:rPr lang="en-US" smtClean="0"/>
              <a:t>‹#›</a:t>
            </a:fld>
            <a:endParaRPr lang="en-US"/>
          </a:p>
        </p:txBody>
      </p:sp>
    </p:spTree>
    <p:extLst>
      <p:ext uri="{BB962C8B-B14F-4D97-AF65-F5344CB8AC3E}">
        <p14:creationId xmlns:p14="http://schemas.microsoft.com/office/powerpoint/2010/main" val="69211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CC5E25-E0CC-444D-9C70-641186D322D2}" type="datetimeFigureOut">
              <a:rPr lang="en-US" smtClean="0"/>
              <a:t>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529AF8-CF51-4915-95FB-7D5A2D810F9A}" type="slidenum">
              <a:rPr lang="en-US" smtClean="0"/>
              <a:t>‹#›</a:t>
            </a:fld>
            <a:endParaRPr lang="en-US"/>
          </a:p>
        </p:txBody>
      </p:sp>
    </p:spTree>
    <p:extLst>
      <p:ext uri="{BB962C8B-B14F-4D97-AF65-F5344CB8AC3E}">
        <p14:creationId xmlns:p14="http://schemas.microsoft.com/office/powerpoint/2010/main" val="2995164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CC5E25-E0CC-444D-9C70-641186D322D2}" type="datetimeFigureOut">
              <a:rPr lang="en-US" smtClean="0"/>
              <a:t>10/9/2022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529AF8-CF51-4915-95FB-7D5A2D810F9A}" type="slidenum">
              <a:rPr lang="en-US" smtClean="0"/>
              <a:t>‹#›</a:t>
            </a:fld>
            <a:endParaRPr lang="en-US"/>
          </a:p>
        </p:txBody>
      </p:sp>
    </p:spTree>
    <p:extLst>
      <p:ext uri="{BB962C8B-B14F-4D97-AF65-F5344CB8AC3E}">
        <p14:creationId xmlns:p14="http://schemas.microsoft.com/office/powerpoint/2010/main" val="42284067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8F5C7-1C4D-928C-83BB-F1DDBB684BB0}"/>
              </a:ext>
            </a:extLst>
          </p:cNvPr>
          <p:cNvSpPr>
            <a:spLocks noGrp="1"/>
          </p:cNvSpPr>
          <p:nvPr>
            <p:ph type="ctrTitle"/>
          </p:nvPr>
        </p:nvSpPr>
        <p:spPr>
          <a:xfrm>
            <a:off x="685800" y="2863632"/>
            <a:ext cx="7772400" cy="646331"/>
          </a:xfrm>
        </p:spPr>
        <p:txBody>
          <a:bodyPr>
            <a:spAutoFit/>
          </a:bodyPr>
          <a:lstStyle/>
          <a:p>
            <a:r>
              <a:rPr lang="en-US" sz="4000" b="1" i="0" u="none" strike="noStrike" baseline="0" dirty="0"/>
              <a:t>IS THE CHURCH OF CHRIST A CULT?!</a:t>
            </a:r>
            <a:endParaRPr lang="en-US" sz="11500" dirty="0"/>
          </a:p>
        </p:txBody>
      </p:sp>
      <p:sp>
        <p:nvSpPr>
          <p:cNvPr id="3" name="Subtitle 2">
            <a:extLst>
              <a:ext uri="{FF2B5EF4-FFF2-40B4-BE49-F238E27FC236}">
                <a16:creationId xmlns:a16="http://schemas.microsoft.com/office/drawing/2014/main" id="{B253A6F5-51EC-A23F-95BD-1CF3658A3136}"/>
              </a:ext>
            </a:extLst>
          </p:cNvPr>
          <p:cNvSpPr>
            <a:spLocks noGrp="1"/>
          </p:cNvSpPr>
          <p:nvPr>
            <p:ph type="subTitle" idx="1"/>
          </p:nvPr>
        </p:nvSpPr>
        <p:spPr>
          <a:xfrm>
            <a:off x="1143000" y="3602038"/>
            <a:ext cx="6858000" cy="535531"/>
          </a:xfrm>
        </p:spPr>
        <p:txBody>
          <a:bodyPr>
            <a:spAutoFit/>
          </a:bodyPr>
          <a:lstStyle/>
          <a:p>
            <a:r>
              <a:rPr lang="en-US" sz="3200" dirty="0"/>
              <a:t>Matthew 16:13-18</a:t>
            </a:r>
          </a:p>
        </p:txBody>
      </p:sp>
    </p:spTree>
    <p:extLst>
      <p:ext uri="{BB962C8B-B14F-4D97-AF65-F5344CB8AC3E}">
        <p14:creationId xmlns:p14="http://schemas.microsoft.com/office/powerpoint/2010/main" val="2590620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FEF3-5648-DE0D-773E-1BAA4EFD3112}"/>
              </a:ext>
            </a:extLst>
          </p:cNvPr>
          <p:cNvSpPr>
            <a:spLocks noGrp="1"/>
          </p:cNvSpPr>
          <p:nvPr>
            <p:ph type="title"/>
          </p:nvPr>
        </p:nvSpPr>
        <p:spPr>
          <a:xfrm>
            <a:off x="314325" y="311916"/>
            <a:ext cx="8515350" cy="701731"/>
          </a:xfrm>
        </p:spPr>
        <p:txBody>
          <a:bodyPr>
            <a:spAutoFit/>
          </a:bodyPr>
          <a:lstStyle/>
          <a:p>
            <a:r>
              <a:rPr kumimoji="0" lang="en-US" sz="4400" b="1" i="0" u="none" strike="noStrike" kern="1200" cap="none" spc="0" normalizeH="0" baseline="0" noProof="0" dirty="0">
                <a:ln>
                  <a:noFill/>
                </a:ln>
                <a:effectLst/>
                <a:uLnTx/>
                <a:uFillTx/>
                <a:latin typeface="Calibri Light" panose="020F0302020204030204"/>
              </a:rPr>
              <a:t>IS THE CHURCH OF CHRIST A CULT?!</a:t>
            </a:r>
            <a:endParaRPr lang="en-US" sz="8000" dirty="0"/>
          </a:p>
        </p:txBody>
      </p:sp>
      <p:sp>
        <p:nvSpPr>
          <p:cNvPr id="3" name="Content Placeholder 2">
            <a:extLst>
              <a:ext uri="{FF2B5EF4-FFF2-40B4-BE49-F238E27FC236}">
                <a16:creationId xmlns:a16="http://schemas.microsoft.com/office/drawing/2014/main" id="{1AA894DE-E7DF-50B9-FD8E-30EF77B5FA5B}"/>
              </a:ext>
            </a:extLst>
          </p:cNvPr>
          <p:cNvSpPr>
            <a:spLocks noGrp="1"/>
          </p:cNvSpPr>
          <p:nvPr>
            <p:ph idx="1"/>
          </p:nvPr>
        </p:nvSpPr>
        <p:spPr>
          <a:xfrm>
            <a:off x="314325" y="1028700"/>
            <a:ext cx="8620125" cy="5638799"/>
          </a:xfrm>
        </p:spPr>
        <p:txBody>
          <a:bodyPr>
            <a:spAutoFit/>
          </a:bodyPr>
          <a:lstStyle/>
          <a:p>
            <a:pPr marL="342900" indent="-342900">
              <a:buFont typeface="+mj-lt"/>
              <a:buAutoNum type="arabicPeriod" startAt="5"/>
            </a:pPr>
            <a:r>
              <a:rPr lang="en-US" sz="2400" dirty="0"/>
              <a:t>C</a:t>
            </a:r>
            <a:r>
              <a:rPr lang="en-US" sz="2400" b="0" i="0" u="none" strike="noStrike" baseline="0" dirty="0"/>
              <a:t>ults exercise an extreme and invasive form of control over most other areas of their members’ lives, especially in the areas of dating, marriage, work, and social life.</a:t>
            </a:r>
          </a:p>
          <a:p>
            <a:pPr marL="342900" indent="-342900">
              <a:buFont typeface="+mj-lt"/>
              <a:buAutoNum type="arabicPeriod" startAt="5"/>
            </a:pPr>
            <a:r>
              <a:rPr lang="en-US" sz="2400" dirty="0"/>
              <a:t>C</a:t>
            </a:r>
            <a:r>
              <a:rPr lang="en-US" sz="2400" b="0" i="0" u="none" strike="noStrike" baseline="0" dirty="0"/>
              <a:t>ults require members to accept and believe doctrines which are based not on evidence, reason, and open thought and discussion, but rather on the unfounded claims of a human being. Often, these doctrines are very bizarre.</a:t>
            </a:r>
          </a:p>
          <a:p>
            <a:pPr marL="342900" indent="-342900">
              <a:buFont typeface="+mj-lt"/>
              <a:buAutoNum type="arabicPeriod" startAt="5"/>
            </a:pPr>
            <a:r>
              <a:rPr lang="en-US" sz="2400" dirty="0"/>
              <a:t>C</a:t>
            </a:r>
            <a:r>
              <a:rPr lang="en-US" sz="2400" b="0" i="0" u="none" strike="noStrike" baseline="0" dirty="0"/>
              <a:t>ults make it extremely difficult for members to leave the cult, even to the point of threatening violence and stalking.</a:t>
            </a:r>
          </a:p>
          <a:p>
            <a:pPr marL="342900" indent="-342900">
              <a:buFont typeface="+mj-lt"/>
              <a:buAutoNum type="arabicPeriod" startAt="5"/>
            </a:pPr>
            <a:r>
              <a:rPr lang="en-US" sz="2400" dirty="0"/>
              <a:t>C</a:t>
            </a:r>
            <a:r>
              <a:rPr lang="en-US" sz="2400" b="0" i="0" u="none" strike="noStrike" baseline="0" dirty="0"/>
              <a:t>ults require excessive amounts of their members’ time, often invasively pervading every aspect of their members’ lives to the point that members cannot carry out basic human activities.</a:t>
            </a:r>
            <a:endParaRPr lang="en-US" sz="2400" b="1" i="0" u="none" strike="noStrike" baseline="0" dirty="0"/>
          </a:p>
          <a:p>
            <a:pPr marL="342900" indent="-342900">
              <a:buFont typeface="+mj-lt"/>
              <a:buAutoNum type="arabicPeriod" startAt="5"/>
            </a:pPr>
            <a:r>
              <a:rPr lang="en-US" sz="2400" b="0" i="0" u="none" strike="noStrike" baseline="0" dirty="0"/>
              <a:t>Cults use psychological, manipulative, mind-control tactics in their affairs, and psychologically intimidate their members in a negative manner.</a:t>
            </a:r>
            <a:endParaRPr lang="en-US" sz="3600" dirty="0"/>
          </a:p>
        </p:txBody>
      </p:sp>
    </p:spTree>
    <p:extLst>
      <p:ext uri="{BB962C8B-B14F-4D97-AF65-F5344CB8AC3E}">
        <p14:creationId xmlns:p14="http://schemas.microsoft.com/office/powerpoint/2010/main" val="2643745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FEF3-5648-DE0D-773E-1BAA4EFD3112}"/>
              </a:ext>
            </a:extLst>
          </p:cNvPr>
          <p:cNvSpPr>
            <a:spLocks noGrp="1"/>
          </p:cNvSpPr>
          <p:nvPr>
            <p:ph type="title"/>
          </p:nvPr>
        </p:nvSpPr>
        <p:spPr>
          <a:xfrm>
            <a:off x="395091" y="311916"/>
            <a:ext cx="8391525" cy="701731"/>
          </a:xfrm>
        </p:spPr>
        <p:txBody>
          <a:bodyPr>
            <a:spAutoFit/>
          </a:bodyPr>
          <a:lstStyle/>
          <a:p>
            <a:r>
              <a:rPr kumimoji="0" lang="en-US" sz="4400" b="1" i="0" u="none" strike="noStrike" kern="1200" cap="none" spc="0" normalizeH="0" baseline="0" noProof="0" dirty="0">
                <a:ln>
                  <a:noFill/>
                </a:ln>
                <a:effectLst/>
                <a:uLnTx/>
                <a:uFillTx/>
                <a:latin typeface="Calibri Light" panose="020F0302020204030204"/>
              </a:rPr>
              <a:t>IS THE CHURCH OF CHRIST A CULT?!</a:t>
            </a:r>
            <a:endParaRPr lang="en-US" sz="8000" dirty="0"/>
          </a:p>
        </p:txBody>
      </p:sp>
      <p:sp>
        <p:nvSpPr>
          <p:cNvPr id="3" name="Content Placeholder 2">
            <a:extLst>
              <a:ext uri="{FF2B5EF4-FFF2-40B4-BE49-F238E27FC236}">
                <a16:creationId xmlns:a16="http://schemas.microsoft.com/office/drawing/2014/main" id="{1AA894DE-E7DF-50B9-FD8E-30EF77B5FA5B}"/>
              </a:ext>
            </a:extLst>
          </p:cNvPr>
          <p:cNvSpPr>
            <a:spLocks noGrp="1"/>
          </p:cNvSpPr>
          <p:nvPr>
            <p:ph idx="1"/>
          </p:nvPr>
        </p:nvSpPr>
        <p:spPr>
          <a:xfrm>
            <a:off x="581025" y="1162050"/>
            <a:ext cx="7934325" cy="4372479"/>
          </a:xfrm>
        </p:spPr>
        <p:txBody>
          <a:bodyPr>
            <a:spAutoFit/>
          </a:bodyPr>
          <a:lstStyle/>
          <a:p>
            <a:pPr marL="0" indent="0">
              <a:buNone/>
            </a:pPr>
            <a:r>
              <a:rPr lang="en-US" sz="3200" b="1" dirty="0"/>
              <a:t>S</a:t>
            </a:r>
            <a:r>
              <a:rPr lang="en-US" sz="3200" b="1" i="0" u="none" strike="noStrike" baseline="0" dirty="0"/>
              <a:t>ome modern cults are:</a:t>
            </a:r>
          </a:p>
          <a:p>
            <a:pPr marL="342900" indent="-342900">
              <a:buFont typeface="+mj-lt"/>
              <a:buAutoNum type="arabicPeriod"/>
            </a:pPr>
            <a:r>
              <a:rPr lang="en-US" sz="2400" b="0" i="0" u="none" strike="noStrike" baseline="0" dirty="0"/>
              <a:t>Christian Science, Mormonism, Jehovah’s Witnesses, and Worldwide Church of God (Herbert Armstrong).</a:t>
            </a:r>
          </a:p>
          <a:p>
            <a:pPr marL="342900" indent="-342900">
              <a:buFont typeface="+mj-lt"/>
              <a:buAutoNum type="arabicPeriod"/>
            </a:pPr>
            <a:r>
              <a:rPr lang="en-US" sz="2400" b="0" i="0" u="none" strike="noStrike" baseline="0" dirty="0"/>
              <a:t>Some other extreme examples are the </a:t>
            </a:r>
            <a:r>
              <a:rPr lang="en-US" sz="2400" b="0" i="0" u="sng" strike="noStrike" baseline="0" dirty="0"/>
              <a:t>Branch Davidians</a:t>
            </a:r>
            <a:r>
              <a:rPr lang="en-US" sz="2400" b="0" i="0" u="none" strike="noStrike" baseline="0" dirty="0"/>
              <a:t>, who, under David Koresh’s leadership, met their demise in a bloody standoff with U.S. federal agents.</a:t>
            </a:r>
          </a:p>
          <a:p>
            <a:pPr marL="342900" indent="-342900">
              <a:buFont typeface="+mj-lt"/>
              <a:buAutoNum type="arabicPeriod"/>
            </a:pPr>
            <a:r>
              <a:rPr lang="en-US" sz="2400" b="0" i="0" u="sng" strike="noStrike" baseline="0" dirty="0"/>
              <a:t>Heaven’s Gate</a:t>
            </a:r>
            <a:r>
              <a:rPr lang="en-US" sz="2400" b="0" i="0" u="none" strike="noStrike" baseline="0" dirty="0"/>
              <a:t>, who recently committed mass suicide in the belief that a spaceship in the tail of the Hale-Bop comet would transport them to paradise.</a:t>
            </a:r>
          </a:p>
          <a:p>
            <a:pPr marL="342900" indent="-342900">
              <a:buFont typeface="+mj-lt"/>
              <a:buAutoNum type="arabicPeriod"/>
            </a:pPr>
            <a:r>
              <a:rPr lang="en-US" sz="2400" b="0" i="0" u="none" strike="noStrike" baseline="0" dirty="0"/>
              <a:t>The </a:t>
            </a:r>
            <a:r>
              <a:rPr lang="en-US" sz="2400" b="0" i="0" u="sng" strike="noStrike" baseline="0" dirty="0"/>
              <a:t>Moonies</a:t>
            </a:r>
            <a:r>
              <a:rPr lang="en-US" sz="2400" b="0" i="0" u="none" strike="noStrike" baseline="0" dirty="0"/>
              <a:t>, who believe that their founder, Sun Yung Moon, and his wife, are the perfect human couple.</a:t>
            </a:r>
          </a:p>
        </p:txBody>
      </p:sp>
    </p:spTree>
    <p:extLst>
      <p:ext uri="{BB962C8B-B14F-4D97-AF65-F5344CB8AC3E}">
        <p14:creationId xmlns:p14="http://schemas.microsoft.com/office/powerpoint/2010/main" val="3855015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FEF3-5648-DE0D-773E-1BAA4EFD3112}"/>
              </a:ext>
            </a:extLst>
          </p:cNvPr>
          <p:cNvSpPr>
            <a:spLocks noGrp="1"/>
          </p:cNvSpPr>
          <p:nvPr>
            <p:ph type="title"/>
          </p:nvPr>
        </p:nvSpPr>
        <p:spPr>
          <a:xfrm>
            <a:off x="423666" y="311916"/>
            <a:ext cx="8334375" cy="701731"/>
          </a:xfrm>
        </p:spPr>
        <p:txBody>
          <a:bodyPr>
            <a:spAutoFit/>
          </a:bodyPr>
          <a:lstStyle/>
          <a:p>
            <a:r>
              <a:rPr kumimoji="0" lang="en-US" sz="4400" b="1" i="0" u="none" strike="noStrike" kern="1200" cap="none" spc="0" normalizeH="0" baseline="0" noProof="0" dirty="0">
                <a:ln>
                  <a:noFill/>
                </a:ln>
                <a:effectLst/>
                <a:uLnTx/>
                <a:uFillTx/>
                <a:latin typeface="Calibri Light" panose="020F0302020204030204"/>
                <a:ea typeface="+mj-ea"/>
                <a:cs typeface="+mj-cs"/>
              </a:rPr>
              <a:t>IS THE CHURCH OF CHRIST A CULT?!</a:t>
            </a:r>
            <a:endParaRPr lang="en-US" sz="8000" dirty="0"/>
          </a:p>
        </p:txBody>
      </p:sp>
      <p:sp>
        <p:nvSpPr>
          <p:cNvPr id="3" name="Content Placeholder 2">
            <a:extLst>
              <a:ext uri="{FF2B5EF4-FFF2-40B4-BE49-F238E27FC236}">
                <a16:creationId xmlns:a16="http://schemas.microsoft.com/office/drawing/2014/main" id="{1AA894DE-E7DF-50B9-FD8E-30EF77B5FA5B}"/>
              </a:ext>
            </a:extLst>
          </p:cNvPr>
          <p:cNvSpPr>
            <a:spLocks noGrp="1"/>
          </p:cNvSpPr>
          <p:nvPr>
            <p:ph idx="1"/>
          </p:nvPr>
        </p:nvSpPr>
        <p:spPr>
          <a:xfrm>
            <a:off x="94268" y="1181100"/>
            <a:ext cx="8955463" cy="5386090"/>
          </a:xfrm>
        </p:spPr>
        <p:txBody>
          <a:bodyPr wrap="square">
            <a:spAutoFit/>
          </a:bodyPr>
          <a:lstStyle/>
          <a:p>
            <a:pPr marL="0" indent="0">
              <a:lnSpc>
                <a:spcPct val="100000"/>
              </a:lnSpc>
              <a:spcBef>
                <a:spcPts val="0"/>
              </a:spcBef>
              <a:buNone/>
            </a:pPr>
            <a:r>
              <a:rPr lang="en-US" sz="2400" b="1" i="0" u="none" strike="noStrike" baseline="0" dirty="0"/>
              <a:t>The church of Christ has no single </a:t>
            </a:r>
            <a:r>
              <a:rPr lang="en-US" sz="3200" b="1" i="0" u="none" strike="noStrike" baseline="0" dirty="0"/>
              <a:t>human</a:t>
            </a:r>
            <a:r>
              <a:rPr lang="en-US" sz="2400" b="1" i="0" u="none" strike="noStrike" baseline="0" dirty="0"/>
              <a:t> leader.</a:t>
            </a:r>
            <a:endParaRPr lang="en-US" sz="2400" b="0" i="0" u="none" strike="noStrike" baseline="0" dirty="0"/>
          </a:p>
          <a:p>
            <a:pPr>
              <a:lnSpc>
                <a:spcPct val="100000"/>
              </a:lnSpc>
              <a:spcBef>
                <a:spcPts val="0"/>
              </a:spcBef>
            </a:pPr>
            <a:r>
              <a:rPr lang="en-US" sz="2400" b="0" i="0" u="none" strike="noStrike" baseline="0" dirty="0"/>
              <a:t>Rather, it follows Jesus Christ, the Son of God, who performed miracles and rose from the dead to prove that He was more than a human.</a:t>
            </a:r>
          </a:p>
          <a:p>
            <a:pPr marL="0" indent="0">
              <a:lnSpc>
                <a:spcPct val="100000"/>
              </a:lnSpc>
              <a:spcBef>
                <a:spcPts val="0"/>
              </a:spcBef>
              <a:buNone/>
            </a:pPr>
            <a:r>
              <a:rPr lang="en-US" sz="2400" b="1" i="0" u="none" strike="noStrike" baseline="0" dirty="0"/>
              <a:t>The church of Christ is not isolationist.</a:t>
            </a:r>
            <a:endParaRPr lang="en-US" sz="2400" b="0" i="0" u="none" strike="noStrike" baseline="0" dirty="0"/>
          </a:p>
          <a:p>
            <a:pPr>
              <a:lnSpc>
                <a:spcPct val="100000"/>
              </a:lnSpc>
              <a:spcBef>
                <a:spcPts val="0"/>
              </a:spcBef>
            </a:pPr>
            <a:r>
              <a:rPr lang="en-US" sz="2400" b="0" i="0" u="none" strike="noStrike" baseline="0" dirty="0"/>
              <a:t>Though the Bible teaches Christians to be separate from the world in the sense of not joining the world in sin (2 Corinthians 6:17), it also teaches that Christians are to be shining lights to the world (Matthew 5:14; Philippians 2:12ff; 1 Peter 3:1ff).</a:t>
            </a:r>
          </a:p>
          <a:p>
            <a:pPr marL="0" indent="0">
              <a:lnSpc>
                <a:spcPct val="100000"/>
              </a:lnSpc>
              <a:spcBef>
                <a:spcPts val="0"/>
              </a:spcBef>
              <a:buNone/>
            </a:pPr>
            <a:r>
              <a:rPr lang="en-US" sz="2400" b="1" i="0" u="none" strike="noStrike" baseline="0" dirty="0"/>
              <a:t>The church of Christ does not practice dishonest or manipulative preaching techniques.</a:t>
            </a:r>
            <a:endParaRPr lang="en-US" sz="2400" b="0" i="0" u="none" strike="noStrike" baseline="0" dirty="0"/>
          </a:p>
          <a:p>
            <a:pPr>
              <a:lnSpc>
                <a:spcPct val="100000"/>
              </a:lnSpc>
              <a:spcBef>
                <a:spcPts val="0"/>
              </a:spcBef>
            </a:pPr>
            <a:r>
              <a:rPr lang="en-US" sz="2400" b="0" i="0" u="none" strike="noStrike" baseline="0" dirty="0"/>
              <a:t>As a gospel preacher I insist on open, honest discussion, based on the Bible, and invite any and all to discuss any biblical topic freely, even if there is disagreement.</a:t>
            </a:r>
          </a:p>
        </p:txBody>
      </p:sp>
    </p:spTree>
    <p:extLst>
      <p:ext uri="{BB962C8B-B14F-4D97-AF65-F5344CB8AC3E}">
        <p14:creationId xmlns:p14="http://schemas.microsoft.com/office/powerpoint/2010/main" val="3905487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6" fill="hold">
                            <p:stCondLst>
                              <p:cond delay="1000"/>
                            </p:stCondLst>
                            <p:childTnLst>
                              <p:par>
                                <p:cTn id="37" presetID="42" presetClass="entr" presetSubtype="0" fill="hold" grpId="0" nodeType="after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FEF3-5648-DE0D-773E-1BAA4EFD3112}"/>
              </a:ext>
            </a:extLst>
          </p:cNvPr>
          <p:cNvSpPr>
            <a:spLocks noGrp="1"/>
          </p:cNvSpPr>
          <p:nvPr>
            <p:ph type="title"/>
          </p:nvPr>
        </p:nvSpPr>
        <p:spPr>
          <a:xfrm>
            <a:off x="381000" y="311916"/>
            <a:ext cx="8382000" cy="701731"/>
          </a:xfrm>
        </p:spPr>
        <p:txBody>
          <a:bodyPr>
            <a:spAutoFit/>
          </a:bodyPr>
          <a:lstStyle/>
          <a:p>
            <a:r>
              <a:rPr kumimoji="0" lang="en-US" sz="4400" b="1" i="0" u="none" strike="noStrike" kern="1200" cap="none" spc="0" normalizeH="0" baseline="0" noProof="0" dirty="0">
                <a:ln>
                  <a:noFill/>
                </a:ln>
                <a:effectLst/>
                <a:uLnTx/>
                <a:uFillTx/>
                <a:latin typeface="Calibri Light" panose="020F0302020204030204"/>
                <a:ea typeface="+mj-ea"/>
                <a:cs typeface="+mj-cs"/>
              </a:rPr>
              <a:t>IS THE CHURCH OF CHRIST A CULT?!</a:t>
            </a:r>
            <a:endParaRPr lang="en-US" sz="8000" dirty="0"/>
          </a:p>
        </p:txBody>
      </p:sp>
      <p:sp>
        <p:nvSpPr>
          <p:cNvPr id="3" name="Content Placeholder 2">
            <a:extLst>
              <a:ext uri="{FF2B5EF4-FFF2-40B4-BE49-F238E27FC236}">
                <a16:creationId xmlns:a16="http://schemas.microsoft.com/office/drawing/2014/main" id="{1AA894DE-E7DF-50B9-FD8E-30EF77B5FA5B}"/>
              </a:ext>
            </a:extLst>
          </p:cNvPr>
          <p:cNvSpPr>
            <a:spLocks noGrp="1"/>
          </p:cNvSpPr>
          <p:nvPr>
            <p:ph idx="1"/>
          </p:nvPr>
        </p:nvSpPr>
        <p:spPr>
          <a:xfrm>
            <a:off x="67165" y="1057275"/>
            <a:ext cx="9029700" cy="5755422"/>
          </a:xfrm>
        </p:spPr>
        <p:txBody>
          <a:bodyPr>
            <a:spAutoFit/>
          </a:bodyPr>
          <a:lstStyle/>
          <a:p>
            <a:pPr marL="0" indent="0">
              <a:lnSpc>
                <a:spcPct val="100000"/>
              </a:lnSpc>
              <a:spcBef>
                <a:spcPts val="0"/>
              </a:spcBef>
              <a:buNone/>
            </a:pPr>
            <a:r>
              <a:rPr lang="en-US" sz="2300" b="1" i="0" u="none" strike="noStrike" baseline="0" dirty="0"/>
              <a:t>The church of Christ does not control its members’ finances.</a:t>
            </a:r>
            <a:endParaRPr lang="en-US" sz="2300" b="0" i="0" u="none" strike="noStrike" baseline="0" dirty="0"/>
          </a:p>
          <a:p>
            <a:pPr>
              <a:lnSpc>
                <a:spcPct val="100000"/>
              </a:lnSpc>
              <a:spcBef>
                <a:spcPts val="0"/>
              </a:spcBef>
            </a:pPr>
            <a:r>
              <a:rPr lang="en-US" sz="2300" b="0" i="0" u="none" strike="noStrike" baseline="0" dirty="0"/>
              <a:t>The only teaching of financial contribution to the church is that which is taught in the Bible: members are to freely, generously, and cheerfully give what they deem fit to God in the weekly collection </a:t>
            </a:r>
            <a:br>
              <a:rPr lang="en-US" sz="2300" b="0" i="0" u="none" strike="noStrike" baseline="0" dirty="0"/>
            </a:br>
            <a:r>
              <a:rPr lang="en-US" sz="2300" b="0" i="0" u="none" strike="noStrike" baseline="0" dirty="0"/>
              <a:t>(2 Corinthians 9:7; 1 Corinthians 16:1).</a:t>
            </a:r>
          </a:p>
          <a:p>
            <a:pPr marL="0" indent="0">
              <a:lnSpc>
                <a:spcPct val="100000"/>
              </a:lnSpc>
              <a:spcBef>
                <a:spcPts val="0"/>
              </a:spcBef>
              <a:buNone/>
            </a:pPr>
            <a:r>
              <a:rPr lang="en-US" sz="2300" b="1" i="0" u="none" strike="noStrike" baseline="0" dirty="0"/>
              <a:t>The church of Christ does not control every area of its members’ lives.</a:t>
            </a:r>
            <a:endParaRPr lang="en-US" sz="2300" b="0" i="0" u="none" strike="noStrike" baseline="0" dirty="0"/>
          </a:p>
          <a:p>
            <a:pPr>
              <a:lnSpc>
                <a:spcPct val="100000"/>
              </a:lnSpc>
              <a:spcBef>
                <a:spcPts val="0"/>
              </a:spcBef>
            </a:pPr>
            <a:r>
              <a:rPr lang="en-US" sz="2300" b="0" i="0" u="none" strike="noStrike" baseline="0" dirty="0"/>
              <a:t>Though the Bible teaches that Christians are to live godly and avoid sin (1 Peter 4:1-6; Titus 2:11; Ephesians 4:17ff; Colossians 3:1ff) and that it is certainly wiser for Christians to date and marry other Christians</a:t>
            </a:r>
            <a:br>
              <a:rPr lang="en-US" sz="2300" b="0" i="0" u="none" strike="noStrike" baseline="0" dirty="0"/>
            </a:br>
            <a:r>
              <a:rPr lang="en-US" sz="2300" b="0" i="0" u="none" strike="noStrike" baseline="0" dirty="0"/>
              <a:t>(2 Corinthians 6:14), Christians do not act as spies and stalkers to one another.</a:t>
            </a:r>
          </a:p>
          <a:p>
            <a:pPr marL="0" indent="0">
              <a:lnSpc>
                <a:spcPct val="100000"/>
              </a:lnSpc>
              <a:spcBef>
                <a:spcPts val="0"/>
              </a:spcBef>
              <a:buNone/>
            </a:pPr>
            <a:r>
              <a:rPr lang="en-US" sz="2300" b="1" i="0" u="none" strike="noStrike" baseline="0" dirty="0"/>
              <a:t>The church of Christ does not create bizarre doctrines without evidence and then force members to believe them.</a:t>
            </a:r>
            <a:endParaRPr lang="en-US" sz="2300" b="0" i="0" u="none" strike="noStrike" baseline="0" dirty="0"/>
          </a:p>
          <a:p>
            <a:pPr>
              <a:lnSpc>
                <a:spcPct val="100000"/>
              </a:lnSpc>
              <a:spcBef>
                <a:spcPts val="0"/>
              </a:spcBef>
            </a:pPr>
            <a:r>
              <a:rPr lang="en-US" sz="2300" b="0" i="0" u="none" strike="noStrike" baseline="0" dirty="0"/>
              <a:t>Rather, gospel preachers reason soundly, based on textual, historical, logical, archaeological, scientific, and physical evidence that Jesus Christ is the Son of God.</a:t>
            </a:r>
          </a:p>
        </p:txBody>
      </p:sp>
    </p:spTree>
    <p:extLst>
      <p:ext uri="{BB962C8B-B14F-4D97-AF65-F5344CB8AC3E}">
        <p14:creationId xmlns:p14="http://schemas.microsoft.com/office/powerpoint/2010/main" val="3603343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6" fill="hold">
                            <p:stCondLst>
                              <p:cond delay="1000"/>
                            </p:stCondLst>
                            <p:childTnLst>
                              <p:par>
                                <p:cTn id="37" presetID="42" presetClass="entr" presetSubtype="0" fill="hold" grpId="0" nodeType="after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FEF3-5648-DE0D-773E-1BAA4EFD3112}"/>
              </a:ext>
            </a:extLst>
          </p:cNvPr>
          <p:cNvSpPr>
            <a:spLocks noGrp="1"/>
          </p:cNvSpPr>
          <p:nvPr>
            <p:ph type="title"/>
          </p:nvPr>
        </p:nvSpPr>
        <p:spPr>
          <a:xfrm>
            <a:off x="505119" y="311916"/>
            <a:ext cx="8153400" cy="701731"/>
          </a:xfrm>
        </p:spPr>
        <p:txBody>
          <a:bodyPr>
            <a:spAutoFit/>
          </a:bodyPr>
          <a:lstStyle/>
          <a:p>
            <a:r>
              <a:rPr kumimoji="0" lang="en-US" sz="4400" b="1" i="0" u="none" strike="noStrike" kern="1200" cap="none" spc="0" normalizeH="0" baseline="0" noProof="0" dirty="0">
                <a:ln>
                  <a:noFill/>
                </a:ln>
                <a:effectLst/>
                <a:uLnTx/>
                <a:uFillTx/>
                <a:latin typeface="Calibri Light" panose="020F0302020204030204"/>
                <a:ea typeface="+mj-ea"/>
                <a:cs typeface="+mj-cs"/>
              </a:rPr>
              <a:t>IS THE CHURCH OF CHRIST A CULT?!</a:t>
            </a:r>
            <a:endParaRPr lang="en-US" sz="8000" dirty="0"/>
          </a:p>
        </p:txBody>
      </p:sp>
      <p:sp>
        <p:nvSpPr>
          <p:cNvPr id="3" name="Content Placeholder 2">
            <a:extLst>
              <a:ext uri="{FF2B5EF4-FFF2-40B4-BE49-F238E27FC236}">
                <a16:creationId xmlns:a16="http://schemas.microsoft.com/office/drawing/2014/main" id="{1AA894DE-E7DF-50B9-FD8E-30EF77B5FA5B}"/>
              </a:ext>
            </a:extLst>
          </p:cNvPr>
          <p:cNvSpPr>
            <a:spLocks noGrp="1"/>
          </p:cNvSpPr>
          <p:nvPr>
            <p:ph idx="1"/>
          </p:nvPr>
        </p:nvSpPr>
        <p:spPr>
          <a:xfrm>
            <a:off x="104776" y="1011121"/>
            <a:ext cx="8934450" cy="5719514"/>
          </a:xfrm>
        </p:spPr>
        <p:txBody>
          <a:bodyPr>
            <a:spAutoFit/>
          </a:bodyPr>
          <a:lstStyle/>
          <a:p>
            <a:pPr marL="0" indent="0">
              <a:buNone/>
            </a:pPr>
            <a:r>
              <a:rPr lang="en-US" sz="2400" b="1" i="0" u="none" strike="noStrike" baseline="0" dirty="0"/>
              <a:t>The church of Christ does not harass, threaten, or stalk members who leave.</a:t>
            </a:r>
            <a:endParaRPr lang="en-US" sz="2400" b="0" i="0" u="none" strike="noStrike" baseline="0" dirty="0"/>
          </a:p>
          <a:p>
            <a:r>
              <a:rPr lang="en-US" sz="2400" b="0" i="0" u="none" strike="noStrike" baseline="0" dirty="0"/>
              <a:t>Though the </a:t>
            </a:r>
            <a:r>
              <a:rPr lang="en-US" sz="2400" dirty="0"/>
              <a:t>unfaithful </a:t>
            </a:r>
            <a:r>
              <a:rPr lang="en-US" sz="2400" b="0" i="0" u="none" strike="noStrike" baseline="0" dirty="0"/>
              <a:t>Christian is not right with God (Hebrews 6:1-8) and is very much missed out of love, and though Christians try to encourage him to return and show him God’s love and grace, no one is ever physically or violently prevented from leaving.</a:t>
            </a:r>
          </a:p>
          <a:p>
            <a:r>
              <a:rPr lang="en-US" sz="2400" b="0" i="0" u="none" strike="noStrike" baseline="0" dirty="0"/>
              <a:t>Members are free to quit the church, although there are spiritual consequences for such a decision. (cf. 1 Corinthians 5:1;</a:t>
            </a:r>
            <a:br>
              <a:rPr lang="en-US" sz="2400" b="0" i="0" u="none" strike="noStrike" baseline="0" dirty="0"/>
            </a:br>
            <a:r>
              <a:rPr lang="en-US" sz="2400" b="0" i="0" u="none" strike="noStrike" baseline="0" dirty="0"/>
              <a:t>Romans 16:17; cf. 2 Timothy 4:10)</a:t>
            </a:r>
          </a:p>
          <a:p>
            <a:pPr marL="0" indent="0">
              <a:buNone/>
            </a:pPr>
            <a:r>
              <a:rPr lang="en-US" sz="2400" b="1" i="0" u="none" strike="noStrike" baseline="0" dirty="0"/>
              <a:t>The church of Christ does not take all of its members’ time and prevent them from doing anything else.</a:t>
            </a:r>
            <a:endParaRPr lang="en-US" sz="2400" b="0" i="0" u="none" strike="noStrike" baseline="0" dirty="0"/>
          </a:p>
          <a:p>
            <a:r>
              <a:rPr lang="en-US" sz="2400" b="0" i="0" u="none" strike="noStrike" baseline="0" dirty="0"/>
              <a:t>Christians recognize that people have to work (1 Timothy 5:8), relax, spend time with their families, etc.</a:t>
            </a:r>
          </a:p>
          <a:p>
            <a:r>
              <a:rPr lang="en-US" sz="2400" dirty="0"/>
              <a:t>T</a:t>
            </a:r>
            <a:r>
              <a:rPr lang="en-US" sz="2400" b="0" i="0" u="none" strike="noStrike" baseline="0" dirty="0"/>
              <a:t>he Bible teaches Christians to attend assemblies. </a:t>
            </a:r>
            <a:br>
              <a:rPr lang="en-US" sz="2400" b="0" i="0" u="none" strike="noStrike" baseline="0" dirty="0"/>
            </a:br>
            <a:r>
              <a:rPr lang="en-US" sz="2400" b="0" i="0" u="none" strike="noStrike" baseline="0" dirty="0"/>
              <a:t>(Hebrews 10:24-25)</a:t>
            </a:r>
            <a:endParaRPr lang="en-US" sz="3600" dirty="0"/>
          </a:p>
        </p:txBody>
      </p:sp>
    </p:spTree>
    <p:extLst>
      <p:ext uri="{BB962C8B-B14F-4D97-AF65-F5344CB8AC3E}">
        <p14:creationId xmlns:p14="http://schemas.microsoft.com/office/powerpoint/2010/main" val="338977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42" presetClass="entr" presetSubtype="0"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grpId="0" nodeType="after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FEF3-5648-DE0D-773E-1BAA4EFD3112}"/>
              </a:ext>
            </a:extLst>
          </p:cNvPr>
          <p:cNvSpPr>
            <a:spLocks noGrp="1"/>
          </p:cNvSpPr>
          <p:nvPr>
            <p:ph type="title"/>
          </p:nvPr>
        </p:nvSpPr>
        <p:spPr>
          <a:xfrm>
            <a:off x="376237" y="311916"/>
            <a:ext cx="8391525" cy="701731"/>
          </a:xfrm>
        </p:spPr>
        <p:txBody>
          <a:bodyPr>
            <a:spAutoFit/>
          </a:bodyPr>
          <a:lstStyle/>
          <a:p>
            <a:r>
              <a:rPr kumimoji="0" lang="en-US" sz="4400" b="1" i="0" u="none" strike="noStrike" kern="1200" cap="none" spc="0" normalizeH="0" baseline="0" noProof="0" dirty="0">
                <a:ln>
                  <a:noFill/>
                </a:ln>
                <a:effectLst/>
                <a:uLnTx/>
                <a:uFillTx/>
                <a:latin typeface="Calibri Light" panose="020F0302020204030204"/>
                <a:ea typeface="+mj-ea"/>
                <a:cs typeface="+mj-cs"/>
              </a:rPr>
              <a:t>IS THE CHURCH OF CHRIST A CULT?!</a:t>
            </a:r>
            <a:endParaRPr lang="en-US" sz="8000" dirty="0"/>
          </a:p>
        </p:txBody>
      </p:sp>
      <p:sp>
        <p:nvSpPr>
          <p:cNvPr id="3" name="Content Placeholder 2">
            <a:extLst>
              <a:ext uri="{FF2B5EF4-FFF2-40B4-BE49-F238E27FC236}">
                <a16:creationId xmlns:a16="http://schemas.microsoft.com/office/drawing/2014/main" id="{1AA894DE-E7DF-50B9-FD8E-30EF77B5FA5B}"/>
              </a:ext>
            </a:extLst>
          </p:cNvPr>
          <p:cNvSpPr>
            <a:spLocks noGrp="1"/>
          </p:cNvSpPr>
          <p:nvPr>
            <p:ph idx="1"/>
          </p:nvPr>
        </p:nvSpPr>
        <p:spPr>
          <a:xfrm>
            <a:off x="376237" y="1133476"/>
            <a:ext cx="8391525" cy="5390194"/>
          </a:xfrm>
        </p:spPr>
        <p:txBody>
          <a:bodyPr>
            <a:spAutoFit/>
          </a:bodyPr>
          <a:lstStyle/>
          <a:p>
            <a:pPr marL="0" indent="0">
              <a:buNone/>
            </a:pPr>
            <a:r>
              <a:rPr lang="en-US" b="1" i="0" u="none" strike="noStrike" baseline="0" dirty="0"/>
              <a:t>Finally, the church of Christ does not use negative, psychological manipulation and mind control to intimidate its members.</a:t>
            </a:r>
            <a:endParaRPr lang="en-US" b="0" i="0" u="none" strike="noStrike" baseline="0" dirty="0"/>
          </a:p>
          <a:p>
            <a:r>
              <a:rPr lang="en-US" b="0" i="0" u="none" strike="noStrike" baseline="0" dirty="0"/>
              <a:t>The manner in which all faithful evangelists preach, is this: the gospel is set forth very straightforwardly in love.</a:t>
            </a:r>
          </a:p>
          <a:p>
            <a:r>
              <a:rPr lang="en-US" b="0" i="0" u="none" strike="noStrike" baseline="0" dirty="0"/>
              <a:t>A choice of action is biblically given, the spiritual consequences of both obedience and disobedience are stated (cf. Romans 6:16-17, and the listener is invited to respond to God (Acts 2:1-38; Matthew 11:28; Revelation 22:17). If there are any gospel preachers who do otherwise, they are wrong, and need to change.</a:t>
            </a:r>
            <a:endParaRPr lang="en-US" sz="4000" dirty="0"/>
          </a:p>
        </p:txBody>
      </p:sp>
    </p:spTree>
    <p:extLst>
      <p:ext uri="{BB962C8B-B14F-4D97-AF65-F5344CB8AC3E}">
        <p14:creationId xmlns:p14="http://schemas.microsoft.com/office/powerpoint/2010/main" val="1901418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FEF3-5648-DE0D-773E-1BAA4EFD3112}"/>
              </a:ext>
            </a:extLst>
          </p:cNvPr>
          <p:cNvSpPr>
            <a:spLocks noGrp="1"/>
          </p:cNvSpPr>
          <p:nvPr>
            <p:ph type="title"/>
          </p:nvPr>
        </p:nvSpPr>
        <p:spPr>
          <a:xfrm>
            <a:off x="404812" y="311916"/>
            <a:ext cx="8334375" cy="701731"/>
          </a:xfrm>
        </p:spPr>
        <p:txBody>
          <a:bodyPr>
            <a:spAutoFit/>
          </a:bodyPr>
          <a:lstStyle/>
          <a:p>
            <a:r>
              <a:rPr kumimoji="0" lang="en-US" sz="4400" b="1" i="0" u="none" strike="noStrike" kern="1200" cap="none" spc="0" normalizeH="0" baseline="0" noProof="0" dirty="0">
                <a:ln>
                  <a:noFill/>
                </a:ln>
                <a:effectLst/>
                <a:uLnTx/>
                <a:uFillTx/>
                <a:latin typeface="Calibri Light" panose="020F0302020204030204"/>
                <a:ea typeface="+mj-ea"/>
                <a:cs typeface="+mj-cs"/>
              </a:rPr>
              <a:t>IS THE CHURCH OF CHRIST A CULT?!</a:t>
            </a:r>
            <a:endParaRPr lang="en-US" sz="8000" dirty="0"/>
          </a:p>
        </p:txBody>
      </p:sp>
      <p:sp>
        <p:nvSpPr>
          <p:cNvPr id="3" name="Content Placeholder 2">
            <a:extLst>
              <a:ext uri="{FF2B5EF4-FFF2-40B4-BE49-F238E27FC236}">
                <a16:creationId xmlns:a16="http://schemas.microsoft.com/office/drawing/2014/main" id="{1AA894DE-E7DF-50B9-FD8E-30EF77B5FA5B}"/>
              </a:ext>
            </a:extLst>
          </p:cNvPr>
          <p:cNvSpPr>
            <a:spLocks noGrp="1"/>
          </p:cNvSpPr>
          <p:nvPr>
            <p:ph idx="1"/>
          </p:nvPr>
        </p:nvSpPr>
        <p:spPr>
          <a:xfrm>
            <a:off x="527363" y="1257300"/>
            <a:ext cx="8110538" cy="5258876"/>
          </a:xfrm>
        </p:spPr>
        <p:txBody>
          <a:bodyPr wrap="square">
            <a:spAutoFit/>
          </a:bodyPr>
          <a:lstStyle/>
          <a:p>
            <a:pPr marL="0" indent="0">
              <a:buNone/>
            </a:pPr>
            <a:r>
              <a:rPr lang="en-US" b="1" i="0" u="none" strike="noStrike" baseline="0" dirty="0"/>
              <a:t>It has been amply demonstrated that, according to the standard definition of cults, the church of Christ is emphatically not a cult.</a:t>
            </a:r>
          </a:p>
          <a:p>
            <a:r>
              <a:rPr lang="en-US" b="0" i="0" u="none" strike="noStrike" baseline="0" dirty="0"/>
              <a:t>Out of nine common defining characteristics of cults, the church of Christ does not even practice one.</a:t>
            </a:r>
          </a:p>
          <a:p>
            <a:r>
              <a:rPr lang="en-US" b="0" i="0" u="none" strike="noStrike" baseline="0" dirty="0"/>
              <a:t>The church of Christ is not a manipulative, harmful, brainwashed, deceptive, man-made organization.</a:t>
            </a:r>
          </a:p>
          <a:p>
            <a:r>
              <a:rPr lang="en-US" b="0" i="0" u="none" strike="noStrike" baseline="0" dirty="0"/>
              <a:t>Rather, it is a group of sincere Christians who are trying their best to serve God, to love their fellow man, and to go to heaven when this life is over.</a:t>
            </a:r>
          </a:p>
          <a:p>
            <a:r>
              <a:rPr lang="en-US" b="0" i="0" u="none" strike="noStrike" baseline="0" dirty="0"/>
              <a:t>Anyone who charges otherwise is ignoring the evidence.</a:t>
            </a:r>
            <a:endParaRPr lang="en-US" sz="4000" dirty="0"/>
          </a:p>
        </p:txBody>
      </p:sp>
    </p:spTree>
    <p:extLst>
      <p:ext uri="{BB962C8B-B14F-4D97-AF65-F5344CB8AC3E}">
        <p14:creationId xmlns:p14="http://schemas.microsoft.com/office/powerpoint/2010/main" val="2408372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2ED14-0CA0-7E2E-C93B-17F0A01546E1}"/>
              </a:ext>
            </a:extLst>
          </p:cNvPr>
          <p:cNvSpPr>
            <a:spLocks noGrp="1"/>
          </p:cNvSpPr>
          <p:nvPr>
            <p:ph type="title"/>
          </p:nvPr>
        </p:nvSpPr>
        <p:spPr>
          <a:xfrm>
            <a:off x="238125" y="351601"/>
            <a:ext cx="8277225" cy="701731"/>
          </a:xfrm>
        </p:spPr>
        <p:txBody>
          <a:bodyPr>
            <a:spAutoFit/>
          </a:bodyPr>
          <a:lstStyle/>
          <a:p>
            <a:r>
              <a:rPr lang="en-US" sz="4400" b="1" i="0" u="none" strike="noStrike" baseline="0" dirty="0"/>
              <a:t>IS THE CHURCH OF CHRIST A CULT?!</a:t>
            </a:r>
            <a:endParaRPr lang="en-US" dirty="0"/>
          </a:p>
        </p:txBody>
      </p:sp>
      <p:sp>
        <p:nvSpPr>
          <p:cNvPr id="3" name="Content Placeholder 2">
            <a:extLst>
              <a:ext uri="{FF2B5EF4-FFF2-40B4-BE49-F238E27FC236}">
                <a16:creationId xmlns:a16="http://schemas.microsoft.com/office/drawing/2014/main" id="{841009A7-31BA-B84C-0612-FD74567C7BA8}"/>
              </a:ext>
            </a:extLst>
          </p:cNvPr>
          <p:cNvSpPr>
            <a:spLocks noGrp="1"/>
          </p:cNvSpPr>
          <p:nvPr>
            <p:ph idx="1"/>
          </p:nvPr>
        </p:nvSpPr>
        <p:spPr>
          <a:xfrm>
            <a:off x="238125" y="1290639"/>
            <a:ext cx="8839200" cy="3378361"/>
          </a:xfrm>
        </p:spPr>
        <p:txBody>
          <a:bodyPr>
            <a:spAutoFit/>
          </a:bodyPr>
          <a:lstStyle/>
          <a:p>
            <a:r>
              <a:rPr lang="en-US" sz="3600" b="0" i="0" u="none" strike="noStrike" baseline="0" dirty="0"/>
              <a:t>The following quotation is representative of the what is meant by those who would describe churches of Christ as a “cult”:</a:t>
            </a:r>
          </a:p>
          <a:p>
            <a:r>
              <a:rPr lang="en-US" sz="2400" b="0" i="0" dirty="0">
                <a:effectLst/>
                <a:latin typeface="Times New Roman" panose="02020603050405020304" pitchFamily="18" charset="0"/>
              </a:rPr>
              <a:t>“Today we will take a look at the question, What is a cult? … Webster’s Dictionary say’s ‘A CULT is a quasi-religious group, often living in a colony, with a charismatic leader who indoctrinates members with unorthodox or extremist views, practices, or beliefs …’”</a:t>
            </a:r>
            <a:endParaRPr lang="en-US" sz="3600" b="0" i="0" u="none" strike="noStrike" baseline="0" dirty="0"/>
          </a:p>
        </p:txBody>
      </p:sp>
    </p:spTree>
    <p:extLst>
      <p:ext uri="{BB962C8B-B14F-4D97-AF65-F5344CB8AC3E}">
        <p14:creationId xmlns:p14="http://schemas.microsoft.com/office/powerpoint/2010/main" val="810933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2ED14-0CA0-7E2E-C93B-17F0A01546E1}"/>
              </a:ext>
            </a:extLst>
          </p:cNvPr>
          <p:cNvSpPr>
            <a:spLocks noGrp="1"/>
          </p:cNvSpPr>
          <p:nvPr>
            <p:ph type="title"/>
          </p:nvPr>
        </p:nvSpPr>
        <p:spPr>
          <a:xfrm>
            <a:off x="481012" y="311916"/>
            <a:ext cx="8181975" cy="701731"/>
          </a:xfrm>
        </p:spPr>
        <p:txBody>
          <a:bodyPr>
            <a:spAutoFit/>
          </a:bodyPr>
          <a:lstStyle/>
          <a:p>
            <a:r>
              <a:rPr lang="en-US" sz="4400" b="1" i="0" u="none" strike="noStrike" baseline="0" dirty="0"/>
              <a:t>IS THE CHURCH OF CHRIST A CULT?!</a:t>
            </a:r>
            <a:endParaRPr lang="en-US" dirty="0"/>
          </a:p>
        </p:txBody>
      </p:sp>
      <p:sp>
        <p:nvSpPr>
          <p:cNvPr id="3" name="Content Placeholder 2">
            <a:extLst>
              <a:ext uri="{FF2B5EF4-FFF2-40B4-BE49-F238E27FC236}">
                <a16:creationId xmlns:a16="http://schemas.microsoft.com/office/drawing/2014/main" id="{841009A7-31BA-B84C-0612-FD74567C7BA8}"/>
              </a:ext>
            </a:extLst>
          </p:cNvPr>
          <p:cNvSpPr>
            <a:spLocks noGrp="1"/>
          </p:cNvSpPr>
          <p:nvPr>
            <p:ph idx="1"/>
          </p:nvPr>
        </p:nvSpPr>
        <p:spPr>
          <a:xfrm>
            <a:off x="84841" y="1061612"/>
            <a:ext cx="8954383" cy="5693866"/>
          </a:xfrm>
        </p:spPr>
        <p:txBody>
          <a:bodyPr wrap="square">
            <a:spAutoFit/>
          </a:bodyPr>
          <a:lstStyle/>
          <a:p>
            <a:pPr>
              <a:lnSpc>
                <a:spcPct val="100000"/>
              </a:lnSpc>
              <a:spcBef>
                <a:spcPts val="0"/>
              </a:spcBef>
            </a:pPr>
            <a:r>
              <a:rPr lang="en-US" sz="2600" b="0" i="0" u="none" strike="noStrike" baseline="0" dirty="0"/>
              <a:t>The following quotation is representative of the what is meant by those who would describe churches of Christ as a “cult”:</a:t>
            </a:r>
          </a:p>
          <a:p>
            <a:pPr marL="0" indent="0">
              <a:lnSpc>
                <a:spcPct val="100000"/>
              </a:lnSpc>
              <a:spcBef>
                <a:spcPts val="0"/>
              </a:spcBef>
              <a:buNone/>
            </a:pPr>
            <a:r>
              <a:rPr lang="en-US" sz="2600" b="0" i="0" dirty="0">
                <a:effectLst/>
                <a:latin typeface="Times New Roman" panose="02020603050405020304" pitchFamily="18" charset="0"/>
              </a:rPr>
              <a:t>“Some of those doctrines are: that there is only one true and living God and that the one God is manifest in three persons, the Father, Son and Holy Spirit; that the Bible is the infallible word of God; and that salvation is a gift of God, by grace through faith in the Lord Jesus Christ …</a:t>
            </a:r>
          </a:p>
          <a:p>
            <a:pPr marL="0" indent="0">
              <a:lnSpc>
                <a:spcPct val="100000"/>
              </a:lnSpc>
              <a:spcBef>
                <a:spcPts val="0"/>
              </a:spcBef>
              <a:buNone/>
            </a:pPr>
            <a:r>
              <a:rPr lang="en-US" sz="2600" b="0" i="0" dirty="0">
                <a:effectLst/>
                <a:latin typeface="Times New Roman" panose="02020603050405020304" pitchFamily="18" charset="0"/>
              </a:rPr>
              <a:t>“Non Christian cults will always deny that Jesus Christ is truly God. They will also claim to be the only true church and add their writings and place them above the Bible in authority …</a:t>
            </a:r>
          </a:p>
          <a:p>
            <a:pPr marL="0" indent="0">
              <a:lnSpc>
                <a:spcPct val="100000"/>
              </a:lnSpc>
              <a:spcBef>
                <a:spcPts val="0"/>
              </a:spcBef>
              <a:buNone/>
            </a:pPr>
            <a:r>
              <a:rPr lang="en-US" sz="2600" b="0" i="0" dirty="0">
                <a:effectLst/>
                <a:latin typeface="Times New Roman" panose="02020603050405020304" pitchFamily="18" charset="0"/>
              </a:rPr>
              <a:t>“As the late Dr. Walter Martin said, ‘A text taken from it’s context becomes a pretext, and most often a pretext for error.’” (</a:t>
            </a:r>
            <a:r>
              <a:rPr lang="en-US" sz="2600" b="0" i="0" u="sng" dirty="0">
                <a:effectLst/>
                <a:latin typeface="Times New Roman" panose="02020603050405020304" pitchFamily="18" charset="0"/>
              </a:rPr>
              <a:t>Something To Consider</a:t>
            </a:r>
            <a:r>
              <a:rPr lang="en-US" sz="2600" b="0" i="0" dirty="0">
                <a:effectLst/>
                <a:latin typeface="Times New Roman" panose="02020603050405020304" pitchFamily="18" charset="0"/>
              </a:rPr>
              <a:t>, </a:t>
            </a:r>
            <a:r>
              <a:rPr lang="en-US" sz="2600" b="0" i="1" dirty="0">
                <a:effectLst/>
                <a:latin typeface="Times New Roman" panose="02020603050405020304" pitchFamily="18" charset="0"/>
              </a:rPr>
              <a:t>Proclaiming The Message Ministries</a:t>
            </a:r>
            <a:r>
              <a:rPr lang="en-US" sz="2600" b="0" i="0" dirty="0">
                <a:effectLst/>
                <a:latin typeface="Times New Roman" panose="02020603050405020304" pitchFamily="18" charset="0"/>
              </a:rPr>
              <a:t>, P.O. Box 500, Grand River, OH 44045-0500)</a:t>
            </a:r>
            <a:endParaRPr lang="en-US" sz="2600" b="0" i="0" u="none" strike="noStrike" baseline="0" dirty="0"/>
          </a:p>
        </p:txBody>
      </p:sp>
    </p:spTree>
    <p:extLst>
      <p:ext uri="{BB962C8B-B14F-4D97-AF65-F5344CB8AC3E}">
        <p14:creationId xmlns:p14="http://schemas.microsoft.com/office/powerpoint/2010/main" val="563854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D6D58-8701-68B3-EBD7-D86711F50929}"/>
              </a:ext>
            </a:extLst>
          </p:cNvPr>
          <p:cNvSpPr>
            <a:spLocks noGrp="1"/>
          </p:cNvSpPr>
          <p:nvPr>
            <p:ph type="title"/>
          </p:nvPr>
        </p:nvSpPr>
        <p:spPr>
          <a:xfrm>
            <a:off x="534380" y="677042"/>
            <a:ext cx="8119424" cy="701731"/>
          </a:xfrm>
        </p:spPr>
        <p:txBody>
          <a:bodyPr wrap="square">
            <a:spAutoFit/>
          </a:bodyPr>
          <a:lstStyle/>
          <a:p>
            <a:r>
              <a:rPr lang="en-US" sz="4400" b="1" i="0" u="none" strike="noStrike" baseline="0" dirty="0"/>
              <a:t>IS THE CHURCH OF CHRIST A CULT?!</a:t>
            </a:r>
            <a:endParaRPr lang="en-US" dirty="0"/>
          </a:p>
        </p:txBody>
      </p:sp>
      <p:sp>
        <p:nvSpPr>
          <p:cNvPr id="3" name="Content Placeholder 2">
            <a:extLst>
              <a:ext uri="{FF2B5EF4-FFF2-40B4-BE49-F238E27FC236}">
                <a16:creationId xmlns:a16="http://schemas.microsoft.com/office/drawing/2014/main" id="{0E1B6C65-F2C8-EA02-AE3C-B03C97640F08}"/>
              </a:ext>
            </a:extLst>
          </p:cNvPr>
          <p:cNvSpPr>
            <a:spLocks noGrp="1"/>
          </p:cNvSpPr>
          <p:nvPr>
            <p:ph idx="1"/>
          </p:nvPr>
        </p:nvSpPr>
        <p:spPr/>
        <p:txBody>
          <a:bodyPr>
            <a:spAutoFit/>
          </a:bodyPr>
          <a:lstStyle/>
          <a:p>
            <a:pPr marL="0" indent="0">
              <a:buNone/>
            </a:pPr>
            <a:r>
              <a:rPr lang="en-US" dirty="0"/>
              <a:t>A</a:t>
            </a:r>
            <a:r>
              <a:rPr lang="en-US" b="0" i="0" u="none" strike="noStrike" baseline="0" dirty="0"/>
              <a:t>ccording to this definition, the church we read about in the New Testament would have been considered a cult!</a:t>
            </a:r>
          </a:p>
          <a:p>
            <a:pPr marL="0" indent="0">
              <a:buNone/>
            </a:pPr>
            <a:r>
              <a:rPr lang="en-US" b="0" i="0" u="none" strike="noStrike" baseline="0" dirty="0"/>
              <a:t>It had:</a:t>
            </a:r>
          </a:p>
          <a:p>
            <a:pPr marL="0" indent="0">
              <a:buNone/>
            </a:pPr>
            <a:r>
              <a:rPr lang="en-US" b="0" i="0" u="none" strike="noStrike" baseline="0" dirty="0"/>
              <a:t>(1) A charismatic leader. Jesus certainly was that (Matthew 21:6-11).</a:t>
            </a:r>
          </a:p>
          <a:p>
            <a:pPr marL="0" indent="0">
              <a:buNone/>
            </a:pPr>
            <a:r>
              <a:rPr lang="en-US" b="0" i="0" u="none" strike="noStrike" baseline="0" dirty="0"/>
              <a:t>(2) Unorthodox and extremist views, practices, or beliefs. Some of the beliefs and practices of Jesus and His disciples were viewed in this way by the religious leaders of their day.</a:t>
            </a:r>
            <a:endParaRPr lang="en-US" sz="4000" dirty="0"/>
          </a:p>
        </p:txBody>
      </p:sp>
    </p:spTree>
    <p:extLst>
      <p:ext uri="{BB962C8B-B14F-4D97-AF65-F5344CB8AC3E}">
        <p14:creationId xmlns:p14="http://schemas.microsoft.com/office/powerpoint/2010/main" val="2852228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D6D58-8701-68B3-EBD7-D86711F50929}"/>
              </a:ext>
            </a:extLst>
          </p:cNvPr>
          <p:cNvSpPr>
            <a:spLocks noGrp="1"/>
          </p:cNvSpPr>
          <p:nvPr>
            <p:ph type="title"/>
          </p:nvPr>
        </p:nvSpPr>
        <p:spPr>
          <a:xfrm>
            <a:off x="428625" y="311916"/>
            <a:ext cx="8277225" cy="701731"/>
          </a:xfrm>
        </p:spPr>
        <p:txBody>
          <a:bodyPr>
            <a:spAutoFit/>
          </a:bodyPr>
          <a:lstStyle/>
          <a:p>
            <a:r>
              <a:rPr lang="en-US" sz="4400" b="1" i="0" u="none" strike="noStrike" baseline="0" dirty="0"/>
              <a:t>IS THE CHURCH OF CHRIST A CULT?!</a:t>
            </a:r>
            <a:endParaRPr lang="en-US" dirty="0"/>
          </a:p>
        </p:txBody>
      </p:sp>
      <p:sp>
        <p:nvSpPr>
          <p:cNvPr id="3" name="Content Placeholder 2">
            <a:extLst>
              <a:ext uri="{FF2B5EF4-FFF2-40B4-BE49-F238E27FC236}">
                <a16:creationId xmlns:a16="http://schemas.microsoft.com/office/drawing/2014/main" id="{0E1B6C65-F2C8-EA02-AE3C-B03C97640F08}"/>
              </a:ext>
            </a:extLst>
          </p:cNvPr>
          <p:cNvSpPr>
            <a:spLocks noGrp="1"/>
          </p:cNvSpPr>
          <p:nvPr>
            <p:ph idx="1"/>
          </p:nvPr>
        </p:nvSpPr>
        <p:spPr>
          <a:xfrm>
            <a:off x="242886" y="1143000"/>
            <a:ext cx="8824913" cy="5182957"/>
          </a:xfrm>
        </p:spPr>
        <p:txBody>
          <a:bodyPr>
            <a:spAutoFit/>
          </a:bodyPr>
          <a:lstStyle/>
          <a:p>
            <a:pPr marL="0" indent="0">
              <a:buNone/>
            </a:pPr>
            <a:r>
              <a:rPr lang="en-US" sz="2600" b="1" i="0" u="none" strike="noStrike" baseline="0" dirty="0"/>
              <a:t>Unorthodox and extremist views, practices, or beliefs of Jesus and His disciples.</a:t>
            </a:r>
          </a:p>
          <a:p>
            <a:r>
              <a:rPr lang="en-US" sz="2600" b="0" i="0" u="none" strike="noStrike" baseline="0" dirty="0"/>
              <a:t>Eating with unwashed hands (Matthew 15:1-14; Mark 7:1-5).</a:t>
            </a:r>
          </a:p>
          <a:p>
            <a:r>
              <a:rPr lang="en-US" sz="2600" b="0" i="0" u="none" strike="noStrike" baseline="0" dirty="0"/>
              <a:t>Letting known sinners touch them (Luke 7:36-50).</a:t>
            </a:r>
          </a:p>
          <a:p>
            <a:r>
              <a:rPr lang="en-US" sz="2600" b="0" i="0" u="none" strike="noStrike" baseline="0" dirty="0"/>
              <a:t>Eating with sinners and Gentiles (Matthew 11:19; Acts 11:2-3).</a:t>
            </a:r>
          </a:p>
          <a:p>
            <a:r>
              <a:rPr lang="en-US" sz="2600" b="0" i="0" u="none" strike="noStrike" baseline="0" dirty="0"/>
              <a:t>They claimed their leader came from heaven and went back to heaven (John 8:23-24)</a:t>
            </a:r>
          </a:p>
          <a:p>
            <a:r>
              <a:rPr lang="en-US" sz="2600" b="0" i="0" u="none" strike="noStrike" baseline="0" dirty="0"/>
              <a:t>They claimed their leader (Jesus) is the Son of God and one with God (John 10:30-36; Romans 1:4).</a:t>
            </a:r>
          </a:p>
          <a:p>
            <a:r>
              <a:rPr lang="en-US" sz="2600" b="0" i="0" u="none" strike="noStrike" baseline="0" dirty="0"/>
              <a:t>They claimed their leader (Jesus) was raised from the dead and will one day raise all men from the dead (John 11:25-26; </a:t>
            </a:r>
            <a:br>
              <a:rPr lang="en-US" sz="2600" b="0" i="0" u="none" strike="noStrike" baseline="0" dirty="0"/>
            </a:br>
            <a:r>
              <a:rPr lang="en-US" sz="2600" b="0" i="0" u="none" strike="noStrike" baseline="0" dirty="0"/>
              <a:t>1 Corinthians 15:20-22).</a:t>
            </a:r>
          </a:p>
        </p:txBody>
      </p:sp>
    </p:spTree>
    <p:extLst>
      <p:ext uri="{BB962C8B-B14F-4D97-AF65-F5344CB8AC3E}">
        <p14:creationId xmlns:p14="http://schemas.microsoft.com/office/powerpoint/2010/main" val="227120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92050-4C37-DE1B-E056-3B9964AFB3D7}"/>
              </a:ext>
            </a:extLst>
          </p:cNvPr>
          <p:cNvSpPr>
            <a:spLocks noGrp="1"/>
          </p:cNvSpPr>
          <p:nvPr>
            <p:ph type="title"/>
          </p:nvPr>
        </p:nvSpPr>
        <p:spPr>
          <a:xfrm>
            <a:off x="481405" y="311916"/>
            <a:ext cx="8210549" cy="701731"/>
          </a:xfrm>
        </p:spPr>
        <p:txBody>
          <a:bodyPr>
            <a:spAutoFit/>
          </a:bodyPr>
          <a:lstStyle/>
          <a:p>
            <a:r>
              <a:rPr lang="en-US" sz="4400" b="1" i="0" u="none" strike="noStrike" baseline="0" dirty="0"/>
              <a:t>IS THE CHURCH OF CHRIST A CULT?!</a:t>
            </a:r>
            <a:endParaRPr lang="en-US" dirty="0"/>
          </a:p>
        </p:txBody>
      </p:sp>
      <p:sp>
        <p:nvSpPr>
          <p:cNvPr id="3" name="Content Placeholder 2">
            <a:extLst>
              <a:ext uri="{FF2B5EF4-FFF2-40B4-BE49-F238E27FC236}">
                <a16:creationId xmlns:a16="http://schemas.microsoft.com/office/drawing/2014/main" id="{CD65ABF4-27D5-96AB-F5FC-03D2757CC055}"/>
              </a:ext>
            </a:extLst>
          </p:cNvPr>
          <p:cNvSpPr>
            <a:spLocks noGrp="1"/>
          </p:cNvSpPr>
          <p:nvPr>
            <p:ph idx="1"/>
          </p:nvPr>
        </p:nvSpPr>
        <p:spPr>
          <a:xfrm>
            <a:off x="304801" y="1152525"/>
            <a:ext cx="8639174" cy="5632311"/>
          </a:xfrm>
        </p:spPr>
        <p:txBody>
          <a:bodyPr>
            <a:spAutoFit/>
          </a:bodyPr>
          <a:lstStyle/>
          <a:p>
            <a:pPr marL="519113" indent="-519113">
              <a:lnSpc>
                <a:spcPct val="100000"/>
              </a:lnSpc>
              <a:spcBef>
                <a:spcPts val="0"/>
              </a:spcBef>
              <a:buNone/>
            </a:pPr>
            <a:r>
              <a:rPr lang="en-US" sz="3000" b="0" i="0" u="none" strike="noStrike" baseline="0" dirty="0"/>
              <a:t>(1) A charismatic leader. Jesus certainly was that (Matthew 21:6-11).</a:t>
            </a:r>
          </a:p>
          <a:p>
            <a:pPr marL="519113" indent="-519113">
              <a:lnSpc>
                <a:spcPct val="100000"/>
              </a:lnSpc>
              <a:spcBef>
                <a:spcPts val="0"/>
              </a:spcBef>
              <a:buNone/>
            </a:pPr>
            <a:r>
              <a:rPr lang="en-US" sz="3000" b="0" i="0" u="none" strike="noStrike" baseline="0" dirty="0"/>
              <a:t>(2) Unorthodox and extremist views, practices, or beliefs.</a:t>
            </a:r>
          </a:p>
          <a:p>
            <a:pPr marL="519113" indent="-519113">
              <a:lnSpc>
                <a:spcPct val="100000"/>
              </a:lnSpc>
              <a:spcBef>
                <a:spcPts val="0"/>
              </a:spcBef>
              <a:buNone/>
            </a:pPr>
            <a:r>
              <a:rPr lang="en-US" sz="3000" b="0" i="0" u="none" strike="noStrike" baseline="0" dirty="0"/>
              <a:t>(3) They will also claim to be the only true church.</a:t>
            </a:r>
          </a:p>
          <a:p>
            <a:pPr marL="519113" indent="-519113">
              <a:lnSpc>
                <a:spcPct val="100000"/>
              </a:lnSpc>
              <a:spcBef>
                <a:spcPts val="0"/>
              </a:spcBef>
            </a:pPr>
            <a:r>
              <a:rPr lang="en-US" sz="3000" b="0" i="0" u="none" strike="noStrike" baseline="0" dirty="0"/>
              <a:t>Jesus claimed He would build one church (Matthew 16:18).</a:t>
            </a:r>
          </a:p>
          <a:p>
            <a:pPr marL="461963" indent="-461963">
              <a:lnSpc>
                <a:spcPct val="100000"/>
              </a:lnSpc>
              <a:spcBef>
                <a:spcPts val="0"/>
              </a:spcBef>
            </a:pPr>
            <a:r>
              <a:rPr lang="en-US" sz="3000" b="0" i="0" u="none" strike="noStrike" baseline="0" dirty="0"/>
              <a:t>His apostles taught that He is the head over His body, the church (Ephesians 1:22-23).</a:t>
            </a:r>
          </a:p>
          <a:p>
            <a:pPr marL="461963" indent="-461963">
              <a:lnSpc>
                <a:spcPct val="100000"/>
              </a:lnSpc>
              <a:spcBef>
                <a:spcPts val="0"/>
              </a:spcBef>
            </a:pPr>
            <a:r>
              <a:rPr lang="en-US" sz="3000" b="0" i="0" u="none" strike="noStrike" baseline="0" dirty="0"/>
              <a:t>And, they taught that just as the church has one head (Christ), Christ has one body (one church) which He saves (Ephesians 4:4; 5:23).</a:t>
            </a:r>
          </a:p>
        </p:txBody>
      </p:sp>
    </p:spTree>
    <p:extLst>
      <p:ext uri="{BB962C8B-B14F-4D97-AF65-F5344CB8AC3E}">
        <p14:creationId xmlns:p14="http://schemas.microsoft.com/office/powerpoint/2010/main" val="276178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172C6-E865-5112-E522-CD38CB287618}"/>
              </a:ext>
            </a:extLst>
          </p:cNvPr>
          <p:cNvSpPr>
            <a:spLocks noGrp="1"/>
          </p:cNvSpPr>
          <p:nvPr>
            <p:ph type="title"/>
          </p:nvPr>
        </p:nvSpPr>
        <p:spPr>
          <a:xfrm>
            <a:off x="361949" y="311916"/>
            <a:ext cx="8515350" cy="701731"/>
          </a:xfrm>
        </p:spPr>
        <p:txBody>
          <a:bodyPr>
            <a:spAutoFit/>
          </a:bodyPr>
          <a:lstStyle/>
          <a:p>
            <a:r>
              <a:rPr lang="en-US" sz="4400" b="1" i="0" u="none" strike="noStrike" baseline="0" dirty="0"/>
              <a:t>IS THE CHURCH OF CHRIST A CULT?!</a:t>
            </a:r>
            <a:endParaRPr lang="en-US" dirty="0"/>
          </a:p>
        </p:txBody>
      </p:sp>
      <p:sp>
        <p:nvSpPr>
          <p:cNvPr id="3" name="Content Placeholder 2">
            <a:extLst>
              <a:ext uri="{FF2B5EF4-FFF2-40B4-BE49-F238E27FC236}">
                <a16:creationId xmlns:a16="http://schemas.microsoft.com/office/drawing/2014/main" id="{CB7C4A75-BB0E-1040-31D2-E05D02B30646}"/>
              </a:ext>
            </a:extLst>
          </p:cNvPr>
          <p:cNvSpPr>
            <a:spLocks noGrp="1"/>
          </p:cNvSpPr>
          <p:nvPr>
            <p:ph idx="1"/>
          </p:nvPr>
        </p:nvSpPr>
        <p:spPr>
          <a:xfrm>
            <a:off x="295275" y="1133475"/>
            <a:ext cx="8648699" cy="5314275"/>
          </a:xfrm>
        </p:spPr>
        <p:txBody>
          <a:bodyPr>
            <a:spAutoFit/>
          </a:bodyPr>
          <a:lstStyle/>
          <a:p>
            <a:pPr marL="0" indent="0">
              <a:buNone/>
            </a:pPr>
            <a:r>
              <a:rPr lang="en-US" b="1" dirty="0"/>
              <a:t>M</a:t>
            </a:r>
            <a:r>
              <a:rPr lang="en-US" b="1" i="0" u="none" strike="noStrike" baseline="0" dirty="0"/>
              <a:t>any in the first century spoke against the church. </a:t>
            </a:r>
            <a:br>
              <a:rPr lang="en-US" b="1" i="0" u="none" strike="noStrike" baseline="0" dirty="0"/>
            </a:br>
            <a:r>
              <a:rPr lang="en-US" b="1" i="0" u="none" strike="noStrike" baseline="0" dirty="0"/>
              <a:t>(Acts 28:22).</a:t>
            </a:r>
          </a:p>
          <a:p>
            <a:pPr lvl="1"/>
            <a:r>
              <a:rPr lang="en-US" b="0" i="0" u="none" strike="noStrike" baseline="0" dirty="0"/>
              <a:t>The apostle Paul was accused of being </a:t>
            </a:r>
            <a:r>
              <a:rPr lang="en-US" b="0" i="1" u="none" strike="noStrike" baseline="0" dirty="0"/>
              <a:t>“… a ringleader of the sect of the Nazarenes”</a:t>
            </a:r>
            <a:r>
              <a:rPr lang="en-US" b="0" u="none" strike="noStrike" baseline="0" dirty="0"/>
              <a:t> (Acts 24:5).</a:t>
            </a:r>
          </a:p>
          <a:p>
            <a:pPr lvl="1"/>
            <a:r>
              <a:rPr lang="en-US" dirty="0"/>
              <a:t>Easier to attach prejudicial labels than to study and answer arguments.</a:t>
            </a:r>
          </a:p>
          <a:p>
            <a:pPr lvl="1"/>
            <a:r>
              <a:rPr lang="en-US" b="0" i="0" u="none" strike="noStrike" baseline="0" dirty="0"/>
              <a:t>Why? Because men love the darkness of error and evil more than they love the light of truth (John 3:19-20). Satan blinds their unbelieving minds (2 Corinthians 4:3-4).</a:t>
            </a:r>
          </a:p>
          <a:p>
            <a:pPr marL="457200" lvl="1" indent="0">
              <a:buNone/>
            </a:pPr>
            <a:endParaRPr lang="en-US" sz="3200" b="0" i="0" u="none" strike="noStrike" baseline="0" dirty="0"/>
          </a:p>
          <a:p>
            <a:r>
              <a:rPr lang="en-US" b="0" i="0" u="none" strike="noStrike" baseline="0" dirty="0"/>
              <a:t>Could it be that people are throwing around the term </a:t>
            </a:r>
            <a:r>
              <a:rPr lang="en-US" b="1" i="1" u="none" strike="noStrike" baseline="0" dirty="0"/>
              <a:t>“cult” </a:t>
            </a:r>
            <a:r>
              <a:rPr lang="en-US" b="0" i="0" u="none" strike="noStrike" baseline="0" dirty="0"/>
              <a:t>without properly defining it?</a:t>
            </a:r>
          </a:p>
          <a:p>
            <a:r>
              <a:rPr lang="en-US" b="0" i="0" u="none" strike="noStrike" baseline="0" dirty="0"/>
              <a:t>By their own definition, Christ a cult leader!!</a:t>
            </a:r>
            <a:endParaRPr lang="en-US" dirty="0"/>
          </a:p>
        </p:txBody>
      </p:sp>
    </p:spTree>
    <p:extLst>
      <p:ext uri="{BB962C8B-B14F-4D97-AF65-F5344CB8AC3E}">
        <p14:creationId xmlns:p14="http://schemas.microsoft.com/office/powerpoint/2010/main" val="1920572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172C6-E865-5112-E522-CD38CB287618}"/>
              </a:ext>
            </a:extLst>
          </p:cNvPr>
          <p:cNvSpPr>
            <a:spLocks noGrp="1"/>
          </p:cNvSpPr>
          <p:nvPr>
            <p:ph type="title"/>
          </p:nvPr>
        </p:nvSpPr>
        <p:spPr>
          <a:xfrm>
            <a:off x="467509" y="330171"/>
            <a:ext cx="8239125" cy="701731"/>
          </a:xfrm>
        </p:spPr>
        <p:txBody>
          <a:bodyPr>
            <a:spAutoFit/>
          </a:bodyPr>
          <a:lstStyle/>
          <a:p>
            <a:r>
              <a:rPr lang="en-US" sz="4400" b="1" i="0" u="none" strike="noStrike" baseline="0" dirty="0"/>
              <a:t>IS THE CHURCH OF CHRIST A CULT?!</a:t>
            </a:r>
            <a:endParaRPr lang="en-US" dirty="0"/>
          </a:p>
        </p:txBody>
      </p:sp>
      <p:sp>
        <p:nvSpPr>
          <p:cNvPr id="3" name="Content Placeholder 2">
            <a:extLst>
              <a:ext uri="{FF2B5EF4-FFF2-40B4-BE49-F238E27FC236}">
                <a16:creationId xmlns:a16="http://schemas.microsoft.com/office/drawing/2014/main" id="{CB7C4A75-BB0E-1040-31D2-E05D02B30646}"/>
              </a:ext>
            </a:extLst>
          </p:cNvPr>
          <p:cNvSpPr>
            <a:spLocks noGrp="1"/>
          </p:cNvSpPr>
          <p:nvPr>
            <p:ph idx="1"/>
          </p:nvPr>
        </p:nvSpPr>
        <p:spPr>
          <a:xfrm>
            <a:off x="301658" y="1825625"/>
            <a:ext cx="8587817" cy="4355038"/>
          </a:xfrm>
        </p:spPr>
        <p:txBody>
          <a:bodyPr wrap="square">
            <a:spAutoFit/>
          </a:bodyPr>
          <a:lstStyle/>
          <a:p>
            <a:pPr marL="0" indent="0">
              <a:buNone/>
            </a:pPr>
            <a:r>
              <a:rPr lang="en-US" b="1" i="0" u="none" strike="noStrike" baseline="0" dirty="0"/>
              <a:t>Why The Accusation?</a:t>
            </a:r>
          </a:p>
          <a:p>
            <a:r>
              <a:rPr lang="en-US" b="0" i="0" u="none" strike="noStrike" baseline="0" dirty="0"/>
              <a:t>You are not being treated any differently from how Jesus and the </a:t>
            </a:r>
            <a:r>
              <a:rPr lang="en-US" dirty="0"/>
              <a:t>a</a:t>
            </a:r>
            <a:r>
              <a:rPr lang="en-US" b="0" i="0" u="none" strike="noStrike" baseline="0" dirty="0"/>
              <a:t>postles were treated by unbelievers </a:t>
            </a:r>
            <a:br>
              <a:rPr lang="en-US" b="0" i="0" u="none" strike="noStrike" baseline="0" dirty="0"/>
            </a:br>
            <a:r>
              <a:rPr lang="en-US" b="0" i="0" u="none" strike="noStrike" baseline="0" dirty="0"/>
              <a:t>(cf. John 15:18-20; 1 Peter 3:13-18).</a:t>
            </a:r>
          </a:p>
          <a:p>
            <a:r>
              <a:rPr lang="en-US" dirty="0"/>
              <a:t>Christ Himself was verbally persecuted (Matthew 11:19), and </a:t>
            </a:r>
            <a:r>
              <a:rPr lang="en-US" i="1" dirty="0"/>
              <a:t>“a disciple is not above his teacher, nor a servant above his master”</a:t>
            </a:r>
            <a:r>
              <a:rPr lang="en-US" dirty="0"/>
              <a:t> (Matthew 10:24).</a:t>
            </a:r>
          </a:p>
          <a:p>
            <a:r>
              <a:rPr lang="en-US" b="0" i="0" u="none" strike="noStrike" baseline="0" dirty="0"/>
              <a:t>Verbal persecution of Christians has existed since the days of ancient Rome, and will continue to exist until the second coming.</a:t>
            </a:r>
          </a:p>
        </p:txBody>
      </p:sp>
    </p:spTree>
    <p:extLst>
      <p:ext uri="{BB962C8B-B14F-4D97-AF65-F5344CB8AC3E}">
        <p14:creationId xmlns:p14="http://schemas.microsoft.com/office/powerpoint/2010/main" val="767184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FEF3-5648-DE0D-773E-1BAA4EFD3112}"/>
              </a:ext>
            </a:extLst>
          </p:cNvPr>
          <p:cNvSpPr>
            <a:spLocks noGrp="1"/>
          </p:cNvSpPr>
          <p:nvPr>
            <p:ph type="title"/>
          </p:nvPr>
        </p:nvSpPr>
        <p:spPr>
          <a:xfrm>
            <a:off x="266700" y="502417"/>
            <a:ext cx="8610600" cy="701731"/>
          </a:xfrm>
        </p:spPr>
        <p:txBody>
          <a:bodyPr>
            <a:spAutoFit/>
          </a:bodyPr>
          <a:lstStyle/>
          <a:p>
            <a:r>
              <a:rPr kumimoji="0" lang="en-US" sz="4400" b="1" i="0" u="none" strike="noStrike" kern="1200" cap="none" spc="0" normalizeH="0" baseline="0" noProof="0" dirty="0">
                <a:ln>
                  <a:noFill/>
                </a:ln>
                <a:effectLst/>
                <a:uLnTx/>
                <a:uFillTx/>
                <a:latin typeface="Calibri Light" panose="020F0302020204030204"/>
              </a:rPr>
              <a:t>IS THE CHURCH OF CHRIST A CULT?!</a:t>
            </a:r>
            <a:endParaRPr lang="en-US" sz="8000" dirty="0"/>
          </a:p>
        </p:txBody>
      </p:sp>
      <p:sp>
        <p:nvSpPr>
          <p:cNvPr id="3" name="Content Placeholder 2">
            <a:extLst>
              <a:ext uri="{FF2B5EF4-FFF2-40B4-BE49-F238E27FC236}">
                <a16:creationId xmlns:a16="http://schemas.microsoft.com/office/drawing/2014/main" id="{1AA894DE-E7DF-50B9-FD8E-30EF77B5FA5B}"/>
              </a:ext>
            </a:extLst>
          </p:cNvPr>
          <p:cNvSpPr>
            <a:spLocks noGrp="1"/>
          </p:cNvSpPr>
          <p:nvPr>
            <p:ph idx="1"/>
          </p:nvPr>
        </p:nvSpPr>
        <p:spPr>
          <a:xfrm>
            <a:off x="628650" y="1825624"/>
            <a:ext cx="7886700" cy="4841875"/>
          </a:xfrm>
        </p:spPr>
        <p:txBody>
          <a:bodyPr>
            <a:spAutoFit/>
          </a:bodyPr>
          <a:lstStyle/>
          <a:p>
            <a:pPr marL="0" indent="0">
              <a:buNone/>
            </a:pPr>
            <a:r>
              <a:rPr lang="en-US" b="1" i="0" u="none" strike="noStrike" baseline="0" dirty="0"/>
              <a:t>There are many traits which most cults have in common.</a:t>
            </a:r>
            <a:endParaRPr lang="en-US" dirty="0"/>
          </a:p>
          <a:p>
            <a:pPr marL="342900" indent="-342900">
              <a:buFont typeface="+mj-lt"/>
              <a:buAutoNum type="arabicPeriod"/>
            </a:pPr>
            <a:r>
              <a:rPr lang="en-US" dirty="0"/>
              <a:t>C</a:t>
            </a:r>
            <a:r>
              <a:rPr lang="en-US" b="0" i="0" u="none" strike="noStrike" baseline="0" dirty="0"/>
              <a:t>ults have a single, human leader to whom all devotion is pledged.</a:t>
            </a:r>
          </a:p>
          <a:p>
            <a:pPr marL="342900" indent="-342900">
              <a:buFont typeface="+mj-lt"/>
              <a:buAutoNum type="arabicPeriod"/>
            </a:pPr>
            <a:r>
              <a:rPr lang="en-US" dirty="0"/>
              <a:t>C</a:t>
            </a:r>
            <a:r>
              <a:rPr lang="en-US" b="0" i="0" u="none" strike="noStrike" baseline="0" dirty="0"/>
              <a:t>ults are isolationist to an extreme degree.</a:t>
            </a:r>
          </a:p>
          <a:p>
            <a:pPr marL="342900" indent="-342900">
              <a:buFont typeface="+mj-lt"/>
              <a:buAutoNum type="arabicPeriod"/>
            </a:pPr>
            <a:r>
              <a:rPr lang="en-US" dirty="0"/>
              <a:t>C</a:t>
            </a:r>
            <a:r>
              <a:rPr lang="en-US" b="0" i="0" u="none" strike="noStrike" baseline="0" dirty="0"/>
              <a:t>ult proselytizing methods are dishonest, unfair, manipulative, deceptive, invasive, and are designed to prey upon people with weak psychological profiles.</a:t>
            </a:r>
          </a:p>
          <a:p>
            <a:pPr marL="342900" indent="-342900">
              <a:buFont typeface="+mj-lt"/>
              <a:buAutoNum type="arabicPeriod"/>
            </a:pPr>
            <a:r>
              <a:rPr lang="en-US" b="0" i="0" u="none" strike="noStrike" baseline="0" dirty="0"/>
              <a:t>Cults practice an extreme and invasive form of financial control over their members.</a:t>
            </a:r>
          </a:p>
        </p:txBody>
      </p:sp>
    </p:spTree>
    <p:extLst>
      <p:ext uri="{BB962C8B-B14F-4D97-AF65-F5344CB8AC3E}">
        <p14:creationId xmlns:p14="http://schemas.microsoft.com/office/powerpoint/2010/main" val="1222855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290</TotalTime>
  <Words>1897</Words>
  <Application>Microsoft Office PowerPoint</Application>
  <PresentationFormat>On-screen Show (4:3)</PresentationFormat>
  <Paragraphs>92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IS THE CHURCH OF CHRIST A CULT?!</vt:lpstr>
      <vt:lpstr>IS THE CHURCH OF CHRIST A CULT?!</vt:lpstr>
      <vt:lpstr>IS THE CHURCH OF CHRIST A CULT?!</vt:lpstr>
      <vt:lpstr>IS THE CHURCH OF CHRIST A CULT?!</vt:lpstr>
      <vt:lpstr>IS THE CHURCH OF CHRIST A CULT?!</vt:lpstr>
      <vt:lpstr>IS THE CHURCH OF CHRIST A CULT?!</vt:lpstr>
      <vt:lpstr>IS THE CHURCH OF CHRIST A CULT?!</vt:lpstr>
      <vt:lpstr>IS THE CHURCH OF CHRIST A CULT?!</vt:lpstr>
      <vt:lpstr>IS THE CHURCH OF CHRIST A CULT?!</vt:lpstr>
      <vt:lpstr>IS THE CHURCH OF CHRIST A CULT?!</vt:lpstr>
      <vt:lpstr>IS THE CHURCH OF CHRIST A CULT?!</vt:lpstr>
      <vt:lpstr>IS THE CHURCH OF CHRIST A CULT?!</vt:lpstr>
      <vt:lpstr>IS THE CHURCH OF CHRIST A CULT?!</vt:lpstr>
      <vt:lpstr>IS THE CHURCH OF CHRIST A CULT?!</vt:lpstr>
      <vt:lpstr>IS THE CHURCH OF CHRIST A CULT?!</vt:lpstr>
      <vt:lpstr>IS THE CHURCH OF CHRIST A CULT?!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The Church Of Christ A Cult</dc:title>
  <dc:creator>Micky Galloway</dc:creator>
  <cp:lastModifiedBy>Richard Lidh</cp:lastModifiedBy>
  <cp:revision>18</cp:revision>
  <cp:lastPrinted>2022-10-09T21:06:04Z</cp:lastPrinted>
  <dcterms:created xsi:type="dcterms:W3CDTF">2022-10-08T21:41:14Z</dcterms:created>
  <dcterms:modified xsi:type="dcterms:W3CDTF">2022-10-09T21:06:18Z</dcterms:modified>
</cp:coreProperties>
</file>